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sldIdLst>
    <p:sldId id="256" r:id="rId13"/>
    <p:sldId id="257" r:id="rId14"/>
    <p:sldId id="258" r:id="rId15"/>
    <p:sldId id="259" r:id="rId16"/>
    <p:sldId id="261" r:id="rId17"/>
    <p:sldId id="268" r:id="rId18"/>
    <p:sldId id="260" r:id="rId19"/>
    <p:sldId id="262" r:id="rId20"/>
    <p:sldId id="263" r:id="rId21"/>
    <p:sldId id="264" r:id="rId22"/>
    <p:sldId id="269" r:id="rId23"/>
    <p:sldId id="270" r:id="rId24"/>
    <p:sldId id="265" r:id="rId25"/>
    <p:sldId id="266" r:id="rId26"/>
    <p:sldId id="267" r:id="rId2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pitchFamily="66" charset="0"/>
        <a:ea typeface="ヒラギノ角ゴ Pro W3" charset="0"/>
        <a:cs typeface="ヒラギノ角ゴ Pro W3" charset="0"/>
        <a:sym typeface="Chalkboard" pitchFamily="66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pitchFamily="66" charset="0"/>
        <a:ea typeface="ヒラギノ角ゴ Pro W3" charset="0"/>
        <a:cs typeface="ヒラギノ角ゴ Pro W3" charset="0"/>
        <a:sym typeface="Chalkboard" pitchFamily="66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pitchFamily="66" charset="0"/>
        <a:ea typeface="ヒラギノ角ゴ Pro W3" charset="0"/>
        <a:cs typeface="ヒラギノ角ゴ Pro W3" charset="0"/>
        <a:sym typeface="Chalkboard" pitchFamily="66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pitchFamily="66" charset="0"/>
        <a:ea typeface="ヒラギノ角ゴ Pro W3" charset="0"/>
        <a:cs typeface="ヒラギノ角ゴ Pro W3" charset="0"/>
        <a:sym typeface="Chalkboard" pitchFamily="66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pitchFamily="66" charset="0"/>
        <a:ea typeface="ヒラギノ角ゴ Pro W3" charset="0"/>
        <a:cs typeface="ヒラギノ角ゴ Pro W3" charset="0"/>
        <a:sym typeface="Chalkboard" pitchFamily="66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Chalkboard" pitchFamily="66" charset="0"/>
        <a:ea typeface="ヒラギノ角ゴ Pro W3" charset="0"/>
        <a:cs typeface="ヒラギノ角ゴ Pro W3" charset="0"/>
        <a:sym typeface="Chalkboard" pitchFamily="66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Chalkboard" pitchFamily="66" charset="0"/>
        <a:ea typeface="ヒラギノ角ゴ Pro W3" charset="0"/>
        <a:cs typeface="ヒラギノ角ゴ Pro W3" charset="0"/>
        <a:sym typeface="Chalkboard" pitchFamily="66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Chalkboard" pitchFamily="66" charset="0"/>
        <a:ea typeface="ヒラギノ角ゴ Pro W3" charset="0"/>
        <a:cs typeface="ヒラギノ角ゴ Pro W3" charset="0"/>
        <a:sym typeface="Chalkboard" pitchFamily="66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Chalkboard" pitchFamily="66" charset="0"/>
        <a:ea typeface="ヒラギノ角ゴ Pro W3" charset="0"/>
        <a:cs typeface="ヒラギノ角ゴ Pro W3" charset="0"/>
        <a:sym typeface="Chalkboard" pitchFamily="6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4" d="100"/>
          <a:sy n="54" d="100"/>
        </p:scale>
        <p:origin x="778" y="6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217893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0464156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5070678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6480534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8002185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989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5532172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7937216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9426528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69553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3317204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3161028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01819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2565400"/>
            <a:ext cx="2616200" cy="41021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2565400"/>
            <a:ext cx="7696200" cy="41021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8788325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4813511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36119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564483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5575139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07300" y="2946400"/>
            <a:ext cx="198755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747250" y="2946400"/>
            <a:ext cx="198755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269105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2471599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2363011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74055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4854858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23936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9695393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5259476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7542779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18712764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496756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5649421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1066800"/>
            <a:ext cx="5156200" cy="7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1066800"/>
            <a:ext cx="5156200" cy="7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9793656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6556542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0396809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98256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52720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540114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1744187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6309925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29627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2962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304850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359230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2291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395437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731806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0032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120883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7760204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51362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28766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318844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192379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029557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704662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6900" y="4940300"/>
            <a:ext cx="29400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89350" y="4940300"/>
            <a:ext cx="29400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7547158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2458300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681401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6686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0404724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62992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15130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333693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121275" y="1790700"/>
            <a:ext cx="1508125" cy="6197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6900" y="1790700"/>
            <a:ext cx="4371975" cy="6197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7903563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646556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9960851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627440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98900" y="2946400"/>
            <a:ext cx="24765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6015844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228758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459500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5207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5207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0199744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5009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693827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5545749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5545602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18152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7600655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9444779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921765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5936306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351397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376137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5089872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32845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62283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7152989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0607344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9183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918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6195760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5006175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206117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634785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51543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2508728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4461273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9513083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98488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497333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674418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8172317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203200"/>
            <a:ext cx="2925762" cy="8509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03200"/>
            <a:ext cx="8624888" cy="8509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998395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1512782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6848288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042602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72968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4471421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5175766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7786494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60585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127361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8120718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054096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5759816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6246235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509027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39753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676933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8480053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0012199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2149675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02300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7810523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691641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6649812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4566488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868789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352087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54292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284721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6050137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9041613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2849246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25532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608433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9443201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3691731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516846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207000"/>
            <a:ext cx="104648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Chalkboard" pitchFamily="66" charset="0"/>
              </a:rPr>
              <a:t>Click to edit Master text styles</a:t>
            </a:r>
          </a:p>
          <a:p>
            <a:pPr lvl="1"/>
            <a:r>
              <a:rPr lang="en-US" altLang="de-DE">
                <a:sym typeface="Chalkboard" pitchFamily="66" charset="0"/>
              </a:rPr>
              <a:t>Second level</a:t>
            </a:r>
          </a:p>
          <a:p>
            <a:pPr lvl="2"/>
            <a:r>
              <a:rPr lang="en-US" altLang="de-DE">
                <a:sym typeface="Chalkboard" pitchFamily="66" charset="0"/>
              </a:rPr>
              <a:t>Third level</a:t>
            </a:r>
          </a:p>
          <a:p>
            <a:pPr lvl="3"/>
            <a:r>
              <a:rPr lang="en-US" altLang="de-DE">
                <a:sym typeface="Chalkboard" pitchFamily="66" charset="0"/>
              </a:rPr>
              <a:t>Fourth level</a:t>
            </a:r>
          </a:p>
          <a:p>
            <a:pPr lvl="4"/>
            <a:r>
              <a:rPr lang="en-US" altLang="de-DE">
                <a:sym typeface="Chalkboard" pitchFamily="66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654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Chalkboard" pitchFamily="66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66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Chalkboard" pitchFamily="66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51054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Chalkboard" pitchFamily="66" charset="0"/>
              </a:rPr>
              <a:t>Click to edit Master text styles</a:t>
            </a:r>
          </a:p>
          <a:p>
            <a:pPr lvl="1"/>
            <a:r>
              <a:rPr lang="en-US" altLang="de-DE">
                <a:sym typeface="Chalkboard" pitchFamily="66" charset="0"/>
              </a:rPr>
              <a:t>Second level</a:t>
            </a:r>
          </a:p>
          <a:p>
            <a:pPr lvl="2"/>
            <a:r>
              <a:rPr lang="en-US" altLang="de-DE">
                <a:sym typeface="Chalkboard" pitchFamily="66" charset="0"/>
              </a:rPr>
              <a:t>Third level</a:t>
            </a:r>
          </a:p>
          <a:p>
            <a:pPr lvl="3"/>
            <a:r>
              <a:rPr lang="en-US" altLang="de-DE">
                <a:sym typeface="Chalkboard" pitchFamily="66" charset="0"/>
              </a:rPr>
              <a:t>Fourth level</a:t>
            </a:r>
          </a:p>
          <a:p>
            <a:pPr lvl="4"/>
            <a:r>
              <a:rPr lang="en-US" altLang="de-DE">
                <a:sym typeface="Chalkboard" pitchFamily="66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66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9pPr>
    </p:titleStyle>
    <p:bodyStyle>
      <a:lvl1pPr marL="812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1pPr>
      <a:lvl2pPr marL="13589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2pPr>
      <a:lvl3pPr marL="18923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3pPr>
      <a:lvl4pPr marL="2463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4pPr>
      <a:lvl5pPr marL="30480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Chalkboard" pitchFamily="66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07300" y="2946400"/>
            <a:ext cx="41275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Chalkboard" pitchFamily="66" charset="0"/>
              </a:rPr>
              <a:t>Click to edit Master text styles</a:t>
            </a:r>
          </a:p>
          <a:p>
            <a:pPr lvl="1"/>
            <a:r>
              <a:rPr lang="en-US" altLang="de-DE">
                <a:sym typeface="Chalkboard" pitchFamily="66" charset="0"/>
              </a:rPr>
              <a:t>Second level</a:t>
            </a:r>
          </a:p>
          <a:p>
            <a:pPr lvl="2"/>
            <a:r>
              <a:rPr lang="en-US" altLang="de-DE">
                <a:sym typeface="Chalkboard" pitchFamily="66" charset="0"/>
              </a:rPr>
              <a:t>Third level</a:t>
            </a:r>
          </a:p>
          <a:p>
            <a:pPr lvl="3"/>
            <a:r>
              <a:rPr lang="en-US" altLang="de-DE">
                <a:sym typeface="Chalkboard" pitchFamily="66" charset="0"/>
              </a:rPr>
              <a:t>Fourth level</a:t>
            </a:r>
          </a:p>
          <a:p>
            <a:pPr lvl="4"/>
            <a:r>
              <a:rPr lang="en-US" altLang="de-DE">
                <a:sym typeface="Chalkboard" pitchFamily="66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66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9pPr>
    </p:titleStyle>
    <p:bodyStyle>
      <a:lvl1pPr marL="812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1pPr>
      <a:lvl2pPr marL="13589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2pPr>
      <a:lvl3pPr marL="18923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3pPr>
      <a:lvl4pPr marL="2463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4pPr>
      <a:lvl5pPr marL="30480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066800"/>
            <a:ext cx="104648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Chalkboard" pitchFamily="66" charset="0"/>
              </a:rPr>
              <a:t>Click to edit Master text styles</a:t>
            </a:r>
          </a:p>
          <a:p>
            <a:pPr lvl="1"/>
            <a:r>
              <a:rPr lang="en-US" altLang="de-DE">
                <a:sym typeface="Chalkboard" pitchFamily="66" charset="0"/>
              </a:rPr>
              <a:t>Second level</a:t>
            </a:r>
          </a:p>
          <a:p>
            <a:pPr lvl="2"/>
            <a:r>
              <a:rPr lang="en-US" altLang="de-DE">
                <a:sym typeface="Chalkboard" pitchFamily="66" charset="0"/>
              </a:rPr>
              <a:t>Third level</a:t>
            </a:r>
          </a:p>
          <a:p>
            <a:pPr lvl="3"/>
            <a:r>
              <a:rPr lang="en-US" altLang="de-DE">
                <a:sym typeface="Chalkboard" pitchFamily="66" charset="0"/>
              </a:rPr>
              <a:t>Fourth level</a:t>
            </a:r>
          </a:p>
          <a:p>
            <a:pPr lvl="4"/>
            <a:r>
              <a:rPr lang="en-US" altLang="de-DE">
                <a:sym typeface="Chalkboard" pitchFamily="66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66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9pPr>
    </p:titleStyle>
    <p:bodyStyle>
      <a:lvl1pPr marL="8413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1pPr>
      <a:lvl2pPr marL="13874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2pPr>
      <a:lvl3pPr marL="19208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3pPr>
      <a:lvl4pPr marL="24923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4pPr>
      <a:lvl5pPr marL="30765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5pPr>
      <a:lvl6pPr marL="35337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6pPr>
      <a:lvl7pPr marL="39909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7pPr>
      <a:lvl8pPr marL="44481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8pPr>
      <a:lvl9pPr marL="4905375" indent="-434975" algn="l" rtl="0" fontAlgn="base">
        <a:spcBef>
          <a:spcPts val="6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Chalkboard" pitchFamily="66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104648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Chalkboard" pitchFamily="66" charset="0"/>
              </a:rPr>
              <a:t>Click to edit Master text styles</a:t>
            </a:r>
          </a:p>
          <a:p>
            <a:pPr lvl="1"/>
            <a:r>
              <a:rPr lang="en-US" altLang="de-DE">
                <a:sym typeface="Chalkboard" pitchFamily="66" charset="0"/>
              </a:rPr>
              <a:t>Second level</a:t>
            </a:r>
          </a:p>
          <a:p>
            <a:pPr lvl="2"/>
            <a:r>
              <a:rPr lang="en-US" altLang="de-DE">
                <a:sym typeface="Chalkboard" pitchFamily="66" charset="0"/>
              </a:rPr>
              <a:t>Third level</a:t>
            </a:r>
          </a:p>
          <a:p>
            <a:pPr lvl="3"/>
            <a:r>
              <a:rPr lang="en-US" altLang="de-DE">
                <a:sym typeface="Chalkboard" pitchFamily="66" charset="0"/>
              </a:rPr>
              <a:t>Fourth level</a:t>
            </a:r>
          </a:p>
          <a:p>
            <a:pPr lvl="4"/>
            <a:r>
              <a:rPr lang="en-US" altLang="de-DE">
                <a:sym typeface="Chalkboard" pitchFamily="66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66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9pPr>
    </p:titleStyle>
    <p:bodyStyle>
      <a:lvl1pPr marL="841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1pPr>
      <a:lvl2pPr marL="13874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2pPr>
      <a:lvl3pPr marL="19208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3pPr>
      <a:lvl4pPr marL="2492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4pPr>
      <a:lvl5pPr marL="30765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5pPr>
      <a:lvl6pPr marL="35337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6pPr>
      <a:lvl7pPr marL="39909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7pPr>
      <a:lvl8pPr marL="4448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8pPr>
      <a:lvl9pPr marL="4905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4940300"/>
            <a:ext cx="6032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Chalkboard" pitchFamily="66" charset="0"/>
              </a:rPr>
              <a:t>Click to edit Master text styles</a:t>
            </a:r>
          </a:p>
          <a:p>
            <a:pPr lvl="1"/>
            <a:r>
              <a:rPr lang="en-US" altLang="de-DE">
                <a:sym typeface="Chalkboard" pitchFamily="66" charset="0"/>
              </a:rPr>
              <a:t>Second level</a:t>
            </a:r>
          </a:p>
          <a:p>
            <a:pPr lvl="2"/>
            <a:r>
              <a:rPr lang="en-US" altLang="de-DE">
                <a:sym typeface="Chalkboard" pitchFamily="66" charset="0"/>
              </a:rPr>
              <a:t>Third level</a:t>
            </a:r>
          </a:p>
          <a:p>
            <a:pPr lvl="3"/>
            <a:r>
              <a:rPr lang="en-US" altLang="de-DE">
                <a:sym typeface="Chalkboard" pitchFamily="66" charset="0"/>
              </a:rPr>
              <a:t>Fourth level</a:t>
            </a:r>
          </a:p>
          <a:p>
            <a:pPr lvl="4"/>
            <a:r>
              <a:rPr lang="en-US" altLang="de-DE">
                <a:sym typeface="Chalkboard" pitchFamily="66" charset="0"/>
              </a:rPr>
              <a:t>Fifth level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1790700"/>
            <a:ext cx="6032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Chalkboard" pitchFamily="66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  <a:sym typeface="Chalkboard" pitchFamily="66" charset="0"/>
        </a:defRPr>
      </a:lvl1pPr>
      <a:lvl2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Chalkboard" pitchFamily="66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51054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Chalkboard" pitchFamily="66" charset="0"/>
              </a:rPr>
              <a:t>Click to edit Master text styles</a:t>
            </a:r>
          </a:p>
          <a:p>
            <a:pPr lvl="1"/>
            <a:r>
              <a:rPr lang="en-US" altLang="de-DE">
                <a:sym typeface="Chalkboard" pitchFamily="66" charset="0"/>
              </a:rPr>
              <a:t>Second level</a:t>
            </a:r>
          </a:p>
          <a:p>
            <a:pPr lvl="2"/>
            <a:r>
              <a:rPr lang="en-US" altLang="de-DE">
                <a:sym typeface="Chalkboard" pitchFamily="66" charset="0"/>
              </a:rPr>
              <a:t>Third level</a:t>
            </a:r>
          </a:p>
          <a:p>
            <a:pPr lvl="3"/>
            <a:r>
              <a:rPr lang="en-US" altLang="de-DE">
                <a:sym typeface="Chalkboard" pitchFamily="66" charset="0"/>
              </a:rPr>
              <a:t>Fourth level</a:t>
            </a:r>
          </a:p>
          <a:p>
            <a:pPr lvl="4"/>
            <a:r>
              <a:rPr lang="en-US" altLang="de-DE">
                <a:sym typeface="Chalkboard" pitchFamily="66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66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9pPr>
    </p:titleStyle>
    <p:bodyStyle>
      <a:lvl1pPr marL="812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1pPr>
      <a:lvl2pPr marL="13589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2pPr>
      <a:lvl3pPr marL="18923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3pPr>
      <a:lvl4pPr marL="2463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4pPr>
      <a:lvl5pPr marL="30480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Chalkboard" pitchFamily="66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66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Chalkboard" pitchFamily="66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66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9pPr>
    </p:titleStyle>
    <p:bodyStyle>
      <a:lvl1pPr marL="892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1pPr>
      <a:lvl2pPr marL="14382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2pPr>
      <a:lvl3pPr marL="19716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3pPr>
      <a:lvl4pPr marL="2543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4pPr>
      <a:lvl5pPr marL="3127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5pPr>
      <a:lvl6pPr marL="35845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6pPr>
      <a:lvl7pPr marL="40417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7pPr>
      <a:lvl8pPr marL="44989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8pPr>
      <a:lvl9pPr marL="4956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66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9pPr>
    </p:titleStyle>
    <p:bodyStyle>
      <a:lvl1pPr marL="892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1pPr>
      <a:lvl2pPr marL="14382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2pPr>
      <a:lvl3pPr marL="19716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3pPr>
      <a:lvl4pPr marL="2543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4pPr>
      <a:lvl5pPr marL="3127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5pPr>
      <a:lvl6pPr marL="35845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6pPr>
      <a:lvl7pPr marL="40417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7pPr>
      <a:lvl8pPr marL="44989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8pPr>
      <a:lvl9pPr marL="4956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6068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Chalkboard" pitchFamily="66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66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Chalkboard" pitchFamily="66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104648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Chalkboard" pitchFamily="66" charset="0"/>
              </a:rPr>
              <a:t>Click to edit Master text styles</a:t>
            </a:r>
          </a:p>
          <a:p>
            <a:pPr lvl="1"/>
            <a:r>
              <a:rPr lang="en-US" altLang="de-DE">
                <a:sym typeface="Chalkboard" pitchFamily="66" charset="0"/>
              </a:rPr>
              <a:t>Second level</a:t>
            </a:r>
          </a:p>
          <a:p>
            <a:pPr lvl="2"/>
            <a:r>
              <a:rPr lang="en-US" altLang="de-DE">
                <a:sym typeface="Chalkboard" pitchFamily="66" charset="0"/>
              </a:rPr>
              <a:t>Third level</a:t>
            </a:r>
          </a:p>
          <a:p>
            <a:pPr lvl="3"/>
            <a:r>
              <a:rPr lang="en-US" altLang="de-DE">
                <a:sym typeface="Chalkboard" pitchFamily="66" charset="0"/>
              </a:rPr>
              <a:t>Fourth level</a:t>
            </a:r>
          </a:p>
          <a:p>
            <a:pPr lvl="4"/>
            <a:r>
              <a:rPr lang="en-US" altLang="de-DE">
                <a:sym typeface="Chalkboard" pitchFamily="66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pitchFamily="66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pitchFamily="66" charset="0"/>
          <a:ea typeface="ヒラギノ角ゴ Pro W3" charset="0"/>
          <a:cs typeface="ヒラギノ角ゴ Pro W3" charset="0"/>
          <a:sym typeface="Chalkboard" pitchFamily="66" charset="0"/>
        </a:defRPr>
      </a:lvl9pPr>
    </p:titleStyle>
    <p:bodyStyle>
      <a:lvl1pPr marL="812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1pPr>
      <a:lvl2pPr marL="13589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2pPr>
      <a:lvl3pPr marL="18923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3pPr>
      <a:lvl4pPr marL="2463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4pPr>
      <a:lvl5pPr marL="30480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5pPr>
      <a:lvl6pPr marL="35052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6pPr>
      <a:lvl7pPr marL="39624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7pPr>
      <a:lvl8pPr marL="44196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8pPr>
      <a:lvl9pPr marL="4876800" indent="-406400" algn="l" rtl="0" fontAlgn="base">
        <a:spcBef>
          <a:spcPts val="3600"/>
        </a:spcBef>
        <a:spcAft>
          <a:spcPct val="0"/>
        </a:spcAft>
        <a:buSzPct val="6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halkboard" pitchFamily="66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206500" y="3111500"/>
            <a:ext cx="10604500" cy="889000"/>
          </a:xfrm>
          <a:ln/>
        </p:spPr>
        <p:txBody>
          <a:bodyPr/>
          <a:lstStyle/>
          <a:p>
            <a:r>
              <a:rPr lang="en-US" altLang="de-DE" sz="4800">
                <a:latin typeface="Comic Sans MS" pitchFamily="66" charset="0"/>
              </a:rPr>
              <a:t>Kurswahlen Einführungsphase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4241800"/>
            <a:ext cx="10464800" cy="1270000"/>
          </a:xfrm>
          <a:ln/>
        </p:spPr>
        <p:txBody>
          <a:bodyPr/>
          <a:lstStyle/>
          <a:p>
            <a:r>
              <a:rPr lang="en-US" altLang="de-DE" sz="6600" b="1">
                <a:solidFill>
                  <a:srgbClr val="FF271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Chalkboard Bold" charset="0"/>
                <a:cs typeface="Chalkboard Bold" charset="0"/>
                <a:sym typeface="Chalkboard Bold" charset="0"/>
              </a:rPr>
              <a:t>Fachbereich Informatik</a:t>
            </a:r>
            <a:endParaRPr lang="en-US" altLang="de-DE" sz="6600" b="1">
              <a:solidFill>
                <a:srgbClr val="FF271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ヒラギノ角ゴ Pro W6" charset="0"/>
              <a:cs typeface="ヒラギノ角ゴ Pro W6" charset="0"/>
              <a:sym typeface="Chalkboard Bold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612900"/>
            <a:ext cx="5956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28900" y="2552700"/>
            <a:ext cx="9220200" cy="698500"/>
          </a:xfrm>
          <a:ln/>
        </p:spPr>
        <p:txBody>
          <a:bodyPr/>
          <a:lstStyle/>
          <a:p>
            <a:pPr marL="863600">
              <a:buFontTx/>
              <a:buBlip>
                <a:blip r:embed="rId2"/>
              </a:buBlip>
            </a:pPr>
            <a:r>
              <a:rPr lang="en-US" altLang="de-DE">
                <a:latin typeface="Comic Sans MS" pitchFamily="66" charset="0"/>
              </a:rPr>
              <a:t>Algorithmen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52700"/>
            <a:ext cx="22225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5000"/>
            <a:ext cx="63373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000500"/>
            <a:ext cx="63500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8179712" presetClass="entr" presetSubtype="780456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505200" y="838200"/>
            <a:ext cx="5943600" cy="1270000"/>
          </a:xfrm>
          <a:ln/>
        </p:spPr>
        <p:txBody>
          <a:bodyPr/>
          <a:lstStyle/>
          <a:p>
            <a:r>
              <a:rPr lang="en-US" altLang="de-DE">
                <a:latin typeface="Comic Sans MS" pitchFamily="66" charset="0"/>
              </a:rPr>
              <a:t>Selbst-Test</a:t>
            </a: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327025" y="2546350"/>
            <a:ext cx="4800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de-DE" sz="3600">
                <a:solidFill>
                  <a:schemeClr val="tx1"/>
                </a:solidFill>
                <a:latin typeface="Comic Sans MS" pitchFamily="66" charset="0"/>
                <a:ea typeface="Chalkboard" pitchFamily="66" charset="0"/>
                <a:cs typeface="Chalkboard" pitchFamily="66" charset="0"/>
              </a:rPr>
              <a:t>Es werden die ersten 57 natürlichen Zahlen </a:t>
            </a:r>
            <a:r>
              <a:rPr lang="en-US" altLang="de-DE" sz="3600">
                <a:solidFill>
                  <a:srgbClr val="FF2712"/>
                </a:solidFill>
                <a:latin typeface="Comic Sans MS" pitchFamily="66" charset="0"/>
                <a:ea typeface="Chalkboard Bold" charset="0"/>
                <a:cs typeface="Chalkboard Bold" charset="0"/>
                <a:sym typeface="Chalkboard Bold" charset="0"/>
              </a:rPr>
              <a:t>addiert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6502400" y="2552700"/>
            <a:ext cx="4800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de-DE" sz="3600">
                <a:solidFill>
                  <a:schemeClr val="tx1"/>
                </a:solidFill>
                <a:latin typeface="Comic Sans MS" pitchFamily="66" charset="0"/>
                <a:ea typeface="Chalkboard" pitchFamily="66" charset="0"/>
                <a:cs typeface="Chalkboard" pitchFamily="66" charset="0"/>
              </a:rPr>
              <a:t>Es werden die ersten 57 natürlichen Zahlen </a:t>
            </a:r>
            <a:r>
              <a:rPr lang="en-US" altLang="de-DE" sz="3600">
                <a:solidFill>
                  <a:srgbClr val="FF2712"/>
                </a:solidFill>
                <a:latin typeface="Comic Sans MS" pitchFamily="66" charset="0"/>
                <a:ea typeface="Chalkboard Bold" charset="0"/>
                <a:cs typeface="Chalkboard Bold" charset="0"/>
                <a:sym typeface="Chalkboard Bold" charset="0"/>
              </a:rPr>
              <a:t>multipliziert</a:t>
            </a: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330200" y="4978400"/>
            <a:ext cx="60071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de-DE" sz="20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" charset="0"/>
                <a:sym typeface="Courier" charset="0"/>
              </a:rPr>
              <a:t>Algorithmus ZahlenAddieren</a:t>
            </a:r>
          </a:p>
          <a:p>
            <a:pPr algn="l"/>
            <a:r>
              <a:rPr lang="en-US" altLang="de-DE" sz="20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" charset="0"/>
                <a:sym typeface="Courier" charset="0"/>
              </a:rPr>
              <a:t>Beginne</a:t>
            </a:r>
          </a:p>
          <a:p>
            <a:pPr algn="l"/>
            <a:r>
              <a:rPr lang="en-US" altLang="de-DE" sz="20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" charset="0"/>
                <a:sym typeface="Courier" charset="0"/>
              </a:rPr>
              <a:t>   setze sum auf den Wert 0</a:t>
            </a:r>
          </a:p>
          <a:p>
            <a:pPr algn="l"/>
            <a:r>
              <a:rPr lang="en-US" altLang="de-DE" sz="20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" charset="0"/>
                <a:sym typeface="Courier" charset="0"/>
              </a:rPr>
              <a:t>   setze n auf den Wert 1</a:t>
            </a:r>
          </a:p>
          <a:p>
            <a:pPr algn="l"/>
            <a:r>
              <a:rPr lang="en-US" altLang="de-DE" sz="20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" charset="0"/>
                <a:sym typeface="Courier" charset="0"/>
              </a:rPr>
              <a:t>   solange n nicht größer als 57</a:t>
            </a:r>
          </a:p>
          <a:p>
            <a:pPr algn="l"/>
            <a:r>
              <a:rPr lang="en-US" altLang="de-DE" sz="20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" charset="0"/>
                <a:sym typeface="Courier" charset="0"/>
              </a:rPr>
              <a:t>      tue setze sum auf den Wert sum+n</a:t>
            </a:r>
          </a:p>
          <a:p>
            <a:pPr algn="l"/>
            <a:r>
              <a:rPr lang="en-US" altLang="de-DE" sz="20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" charset="0"/>
                <a:sym typeface="Courier" charset="0"/>
              </a:rPr>
              <a:t>         erhöhe n um den Wert 1</a:t>
            </a:r>
          </a:p>
          <a:p>
            <a:pPr algn="l"/>
            <a:r>
              <a:rPr lang="en-US" altLang="de-DE" sz="20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" charset="0"/>
                <a:sym typeface="Courier" charset="0"/>
              </a:rPr>
              <a:t>Beende</a:t>
            </a: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6604000" y="4978400"/>
            <a:ext cx="6451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de-DE" sz="20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" charset="0"/>
                <a:sym typeface="Courier" charset="0"/>
              </a:rPr>
              <a:t>Algorithmus ZahlenMultiplizieren</a:t>
            </a:r>
          </a:p>
          <a:p>
            <a:pPr algn="l"/>
            <a:r>
              <a:rPr lang="en-US" altLang="de-DE" sz="20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" charset="0"/>
                <a:sym typeface="Courier" charset="0"/>
              </a:rPr>
              <a:t>Beginne</a:t>
            </a:r>
          </a:p>
          <a:p>
            <a:pPr algn="l"/>
            <a:r>
              <a:rPr lang="en-US" altLang="de-DE" sz="20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" charset="0"/>
                <a:sym typeface="Courier" charset="0"/>
              </a:rPr>
              <a:t>   setze prod auf den Wert </a:t>
            </a:r>
            <a:r>
              <a:rPr lang="en-US" altLang="de-DE" sz="2000" b="1">
                <a:solidFill>
                  <a:srgbClr val="FF2712"/>
                </a:solidFill>
                <a:latin typeface="Courier New" pitchFamily="49" charset="0"/>
                <a:ea typeface="Courier" charset="0"/>
                <a:cs typeface="Courier" charset="0"/>
                <a:sym typeface="Courier" charset="0"/>
              </a:rPr>
              <a:t>1</a:t>
            </a:r>
            <a:endParaRPr lang="en-US" altLang="de-DE" sz="2000" b="1">
              <a:solidFill>
                <a:schemeClr val="tx1"/>
              </a:solidFill>
              <a:latin typeface="Courier New" pitchFamily="49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altLang="de-DE" sz="20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" charset="0"/>
                <a:sym typeface="Courier" charset="0"/>
              </a:rPr>
              <a:t>   setze n auf den Wert 1</a:t>
            </a:r>
          </a:p>
          <a:p>
            <a:pPr algn="l"/>
            <a:r>
              <a:rPr lang="en-US" altLang="de-DE" sz="20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" charset="0"/>
                <a:sym typeface="Courier" charset="0"/>
              </a:rPr>
              <a:t>   solange n nicht größer als 57</a:t>
            </a:r>
          </a:p>
          <a:p>
            <a:pPr algn="l"/>
            <a:r>
              <a:rPr lang="en-US" altLang="de-DE" sz="20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" charset="0"/>
                <a:sym typeface="Courier" charset="0"/>
              </a:rPr>
              <a:t>      tue setze prod auf den Wert prod</a:t>
            </a:r>
            <a:r>
              <a:rPr lang="en-US" altLang="de-DE" sz="2000" b="1">
                <a:solidFill>
                  <a:srgbClr val="FF2712"/>
                </a:solidFill>
                <a:latin typeface="Courier New" pitchFamily="49" charset="0"/>
                <a:ea typeface="Courier" charset="0"/>
                <a:cs typeface="Courier" charset="0"/>
                <a:sym typeface="Courier" charset="0"/>
              </a:rPr>
              <a:t>*</a:t>
            </a:r>
            <a:r>
              <a:rPr lang="en-US" altLang="de-DE" sz="20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" charset="0"/>
                <a:sym typeface="Courier" charset="0"/>
              </a:rPr>
              <a:t>n</a:t>
            </a:r>
          </a:p>
          <a:p>
            <a:pPr algn="l"/>
            <a:r>
              <a:rPr lang="en-US" altLang="de-DE" sz="20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" charset="0"/>
                <a:sym typeface="Courier" charset="0"/>
              </a:rPr>
              <a:t>         erhöhe n um den Wert 1</a:t>
            </a:r>
          </a:p>
          <a:p>
            <a:pPr algn="l"/>
            <a:r>
              <a:rPr lang="en-US" altLang="de-DE" sz="2000" b="1">
                <a:solidFill>
                  <a:schemeClr val="tx1"/>
                </a:solidFill>
                <a:latin typeface="Courier New" pitchFamily="49" charset="0"/>
                <a:ea typeface="Courier" charset="0"/>
                <a:cs typeface="Courier" charset="0"/>
                <a:sym typeface="Courier" charset="0"/>
              </a:rPr>
              <a:t>Beende</a:t>
            </a:r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6502400" y="5105400"/>
            <a:ext cx="6451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de-DE" sz="720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Lösung</a:t>
            </a:r>
          </a:p>
          <a:p>
            <a:r>
              <a:rPr lang="en-US" altLang="de-DE" sz="7200">
                <a:solidFill>
                  <a:schemeClr val="tx1"/>
                </a:solidFill>
                <a:latin typeface="Comic Sans MS" pitchFamily="66" charset="0"/>
                <a:ea typeface="Courier" charset="0"/>
                <a:cs typeface="Courier" charset="0"/>
                <a:sym typeface="Courier" charset="0"/>
              </a:rPr>
              <a:t>?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0269312" presetClass="entr" presetSubtype="78565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0269312" presetClass="entr" presetSubtype="1009623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0269312" presetClass="entr" presetSubtype="785653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0269312" presetClass="entr" presetSubtype="1009626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autoUpdateAnimBg="0"/>
      <p:bldP spid="23556" grpId="0" autoUpdateAnimBg="0"/>
      <p:bldP spid="23557" grpId="0" autoUpdateAnimBg="0"/>
      <p:bldP spid="2355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28900" y="2552700"/>
            <a:ext cx="9639300" cy="3810000"/>
          </a:xfrm>
          <a:ln/>
        </p:spPr>
        <p:txBody>
          <a:bodyPr/>
          <a:lstStyle/>
          <a:p>
            <a:pPr marL="863600">
              <a:buFontTx/>
              <a:buBlip>
                <a:blip r:embed="rId2"/>
              </a:buBlip>
            </a:pPr>
            <a:r>
              <a:rPr lang="en-US" altLang="de-DE">
                <a:latin typeface="Comic Sans MS" pitchFamily="66" charset="0"/>
              </a:rPr>
              <a:t>Algorithmen</a:t>
            </a:r>
          </a:p>
          <a:p>
            <a:pPr marL="863600">
              <a:buFontTx/>
              <a:buBlip>
                <a:blip r:embed="rId2"/>
              </a:buBlip>
            </a:pPr>
            <a:r>
              <a:rPr lang="en-US" altLang="de-DE">
                <a:latin typeface="Comic Sans MS" pitchFamily="66" charset="0"/>
              </a:rPr>
              <a:t>Programmierung (mit Java BlueJ)</a:t>
            </a:r>
          </a:p>
          <a:p>
            <a:pPr marL="863600">
              <a:buFontTx/>
              <a:buBlip>
                <a:blip r:embed="rId2"/>
              </a:buBlip>
            </a:pPr>
            <a:r>
              <a:rPr lang="en-US" altLang="de-DE">
                <a:latin typeface="Comic Sans MS" pitchFamily="66" charset="0"/>
              </a:rPr>
              <a:t>Datenstrukturen</a:t>
            </a:r>
            <a:endParaRPr lang="en-US" altLang="de-DE" sz="2400">
              <a:latin typeface="Comic Sans MS" pitchFamily="66" charset="0"/>
            </a:endParaRPr>
          </a:p>
          <a:p>
            <a:pPr marL="863600">
              <a:buFontTx/>
              <a:buBlip>
                <a:blip r:embed="rId2"/>
              </a:buBlip>
            </a:pPr>
            <a:r>
              <a:rPr lang="en-US" altLang="de-DE">
                <a:latin typeface="Comic Sans MS" pitchFamily="66" charset="0"/>
              </a:rPr>
              <a:t>Datenbanken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52700"/>
            <a:ext cx="22225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4254500"/>
            <a:ext cx="3683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27432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0270848" presetClass="entr" presetSubtype="1009641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0270848" presetClass="entr" presetSubtype="1009641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0270848" presetClass="entr" presetSubtype="1009641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0270848" presetClass="entr" presetSubtype="1009641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0270848" presetClass="entr" presetSubtype="7801949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0270848" presetClass="entr" presetSubtype="780175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28900" y="2552700"/>
            <a:ext cx="9220200" cy="4889500"/>
          </a:xfrm>
          <a:ln/>
        </p:spPr>
        <p:txBody>
          <a:bodyPr/>
          <a:lstStyle/>
          <a:p>
            <a:pPr marL="863600">
              <a:buFontTx/>
              <a:buBlip>
                <a:blip r:embed="rId2"/>
              </a:buBlip>
            </a:pPr>
            <a:r>
              <a:rPr lang="en-US" altLang="de-DE">
                <a:latin typeface="Comic Sans MS" pitchFamily="66" charset="0"/>
              </a:rPr>
              <a:t>Informationstheorie</a:t>
            </a:r>
            <a:endParaRPr lang="en-US" altLang="de-DE" sz="2400">
              <a:latin typeface="Comic Sans MS" pitchFamily="66" charset="0"/>
            </a:endParaRPr>
          </a:p>
          <a:p>
            <a:pPr marL="863600">
              <a:buFontTx/>
              <a:buBlip>
                <a:blip r:embed="rId2"/>
              </a:buBlip>
            </a:pPr>
            <a:r>
              <a:rPr lang="en-US" altLang="de-DE">
                <a:latin typeface="Comic Sans MS" pitchFamily="66" charset="0"/>
              </a:rPr>
              <a:t>Berechenbarkeit</a:t>
            </a:r>
            <a:endParaRPr lang="en-US" altLang="de-DE" sz="2400">
              <a:latin typeface="Comic Sans MS" pitchFamily="66" charset="0"/>
            </a:endParaRPr>
          </a:p>
          <a:p>
            <a:pPr marL="863600">
              <a:buFontTx/>
              <a:buBlip>
                <a:blip r:embed="rId2"/>
              </a:buBlip>
            </a:pPr>
            <a:r>
              <a:rPr lang="en-US" altLang="de-DE">
                <a:latin typeface="Comic Sans MS" pitchFamily="66" charset="0"/>
              </a:rPr>
              <a:t>Logik</a:t>
            </a:r>
          </a:p>
          <a:p>
            <a:pPr marL="863600">
              <a:buFontTx/>
              <a:buBlip>
                <a:blip r:embed="rId2"/>
              </a:buBlip>
            </a:pPr>
            <a:r>
              <a:rPr lang="en-US" altLang="de-DE">
                <a:latin typeface="Comic Sans MS" pitchFamily="66" charset="0"/>
              </a:rPr>
              <a:t>Formale Sprachen</a:t>
            </a:r>
            <a:endParaRPr lang="en-US" altLang="de-DE" sz="2400">
              <a:latin typeface="Comic Sans MS" pitchFamily="66" charset="0"/>
            </a:endParaRPr>
          </a:p>
          <a:p>
            <a:pPr marL="863600">
              <a:buFontTx/>
              <a:buBlip>
                <a:blip r:embed="rId2"/>
              </a:buBlip>
            </a:pPr>
            <a:r>
              <a:rPr lang="en-US" altLang="de-DE">
                <a:latin typeface="Comic Sans MS" pitchFamily="66" charset="0"/>
              </a:rPr>
              <a:t>Automatentheorie</a:t>
            </a:r>
            <a:br>
              <a:rPr lang="en-US" altLang="de-DE">
                <a:latin typeface="Comic Sans MS" pitchFamily="66" charset="0"/>
              </a:rPr>
            </a:br>
            <a:endParaRPr lang="en-US" altLang="de-DE"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52700"/>
            <a:ext cx="22225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0271232" presetClass="entr" presetSubtype="100965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0271232" presetClass="entr" presetSubtype="100965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0271232" presetClass="entr" presetSubtype="100965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0271232" presetClass="entr" presetSubtype="100965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0271232" presetClass="entr" presetSubtype="100965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28900" y="2552700"/>
            <a:ext cx="9220200" cy="4013200"/>
          </a:xfrm>
          <a:ln/>
        </p:spPr>
        <p:txBody>
          <a:bodyPr/>
          <a:lstStyle/>
          <a:p>
            <a:pPr marL="863600">
              <a:buFontTx/>
              <a:buBlip>
                <a:blip r:embed="rId2"/>
              </a:buBlip>
            </a:pPr>
            <a:r>
              <a:rPr lang="en-US" altLang="de-DE">
                <a:latin typeface="Comic Sans MS" pitchFamily="66" charset="0"/>
              </a:rPr>
              <a:t>Informationsgesellschaft</a:t>
            </a:r>
            <a:br>
              <a:rPr lang="en-US" altLang="de-DE">
                <a:latin typeface="Comic Sans MS" pitchFamily="66" charset="0"/>
              </a:rPr>
            </a:br>
            <a:endParaRPr lang="en-US" altLang="de-DE" sz="2400">
              <a:latin typeface="Comic Sans MS" pitchFamily="66" charset="0"/>
            </a:endParaRPr>
          </a:p>
          <a:p>
            <a:pPr marL="863600">
              <a:buFontTx/>
              <a:buBlip>
                <a:blip r:embed="rId2"/>
              </a:buBlip>
            </a:pPr>
            <a:r>
              <a:rPr lang="en-US" altLang="de-DE">
                <a:latin typeface="Comic Sans MS" pitchFamily="66" charset="0"/>
              </a:rPr>
              <a:t>Medienkompetenz</a:t>
            </a:r>
            <a:br>
              <a:rPr lang="en-US" altLang="de-DE">
                <a:latin typeface="Comic Sans MS" pitchFamily="66" charset="0"/>
              </a:rPr>
            </a:br>
            <a:endParaRPr lang="en-US" altLang="de-DE" sz="2400">
              <a:latin typeface="Comic Sans MS" pitchFamily="66" charset="0"/>
            </a:endParaRPr>
          </a:p>
          <a:p>
            <a:pPr marL="863600">
              <a:buFontTx/>
              <a:buBlip>
                <a:blip r:embed="rId2"/>
              </a:buBlip>
            </a:pPr>
            <a:r>
              <a:rPr lang="en-US" altLang="de-DE">
                <a:latin typeface="Comic Sans MS" pitchFamily="66" charset="0"/>
              </a:rPr>
              <a:t>(Grund)rechte</a:t>
            </a:r>
            <a:r>
              <a:rPr lang="en-US" altLang="de-DE"/>
              <a:t/>
            </a:r>
            <a:br>
              <a:rPr lang="en-US" altLang="de-DE"/>
            </a:br>
            <a:endParaRPr lang="en-US" altLang="de-DE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52700"/>
            <a:ext cx="22225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06500"/>
            <a:ext cx="50800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19100"/>
            <a:ext cx="3887788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E998C57-B441-416E-8977-D6FF36ECB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18" y="4999405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0271616" presetClass="entr" presetSubtype="10101977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0271616" presetClass="entr" presetSubtype="10101977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0271616" presetClass="entr" presetSubtype="10101977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0271616" presetClass="entr" presetSubtype="780190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0271616" presetClass="entr" presetSubtype="7801817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159000"/>
            <a:ext cx="10464800" cy="5448300"/>
          </a:xfrm>
          <a:ln/>
        </p:spPr>
        <p:txBody>
          <a:bodyPr/>
          <a:lstStyle/>
          <a:p>
            <a:r>
              <a:rPr lang="en-US" altLang="de-DE" sz="4800">
                <a:latin typeface="Comic Sans MS" pitchFamily="66" charset="0"/>
              </a:rPr>
              <a:t>Zunehmende Bedeutung der Informatik in unserer Gesellschaft</a:t>
            </a:r>
            <a:br>
              <a:rPr lang="en-US" altLang="de-DE" sz="4800">
                <a:latin typeface="Comic Sans MS" pitchFamily="66" charset="0"/>
              </a:rPr>
            </a:br>
            <a:r>
              <a:rPr lang="en-US" altLang="de-DE" sz="4800">
                <a:latin typeface="Comic Sans MS" pitchFamily="66" charset="0"/>
              </a:rPr>
              <a:t/>
            </a:r>
            <a:br>
              <a:rPr lang="en-US" altLang="de-DE" sz="4800">
                <a:latin typeface="Comic Sans MS" pitchFamily="66" charset="0"/>
              </a:rPr>
            </a:br>
            <a:r>
              <a:rPr lang="en-US" altLang="de-DE" sz="4800">
                <a:latin typeface="Comic Sans MS" pitchFamily="66" charset="0"/>
              </a:rPr>
              <a:t>Ein Berufsfeld mit Zukunft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4241800"/>
            <a:ext cx="10464800" cy="1270000"/>
          </a:xfrm>
          <a:ln/>
        </p:spPr>
        <p:txBody>
          <a:bodyPr/>
          <a:lstStyle/>
          <a:p>
            <a:r>
              <a:rPr lang="en-US" altLang="de-DE">
                <a:latin typeface="Comic Sans MS" pitchFamily="66" charset="0"/>
              </a:rPr>
              <a:t>Was ist Informatik?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8177792" presetClass="entr" presetSubtype="782444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54000"/>
            <a:ext cx="5461000" cy="4406900"/>
          </a:xfrm>
          <a:prstGeom prst="rect">
            <a:avLst/>
          </a:prstGeom>
          <a:noFill/>
          <a:ln>
            <a:noFill/>
          </a:ln>
          <a:effectLst>
            <a:outerShdw blurRad="63500" dist="380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60350"/>
            <a:ext cx="5461000" cy="4406900"/>
          </a:xfrm>
          <a:prstGeom prst="rect">
            <a:avLst/>
          </a:prstGeom>
          <a:noFill/>
          <a:ln>
            <a:noFill/>
          </a:ln>
          <a:effectLst>
            <a:outerShdw blurRad="63500" dist="380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908550"/>
            <a:ext cx="5461000" cy="4406900"/>
          </a:xfrm>
          <a:prstGeom prst="rect">
            <a:avLst/>
          </a:prstGeom>
          <a:noFill/>
          <a:ln>
            <a:noFill/>
          </a:ln>
          <a:effectLst>
            <a:outerShdw blurRad="63500" dist="380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908550"/>
            <a:ext cx="5461000" cy="4406900"/>
          </a:xfrm>
          <a:prstGeom prst="rect">
            <a:avLst/>
          </a:prstGeom>
          <a:noFill/>
          <a:ln>
            <a:noFill/>
          </a:ln>
          <a:effectLst>
            <a:outerShdw blurRad="63500" dist="380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825500" y="2667000"/>
            <a:ext cx="11366500" cy="4419600"/>
          </a:xfrm>
          <a:ln/>
        </p:spPr>
        <p:txBody>
          <a:bodyPr/>
          <a:lstStyle/>
          <a:p>
            <a:r>
              <a:rPr lang="en-US" altLang="de-DE" sz="5500">
                <a:latin typeface="Comic Sans MS" pitchFamily="66" charset="0"/>
              </a:rPr>
              <a:t>Informatik ist die Lehre vom rationalen Umgang mit Information und von der Konstruktion informationsverarbeitender Maschinen.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892300" y="1346200"/>
            <a:ext cx="9220200" cy="7721600"/>
          </a:xfrm>
          <a:ln/>
        </p:spPr>
        <p:txBody>
          <a:bodyPr anchor="ctr"/>
          <a:lstStyle/>
          <a:p>
            <a:pPr marL="863600" indent="-406400" algn="l">
              <a:buSzPct val="66000"/>
              <a:buFontTx/>
              <a:buBlip>
                <a:blip r:embed="rId2"/>
              </a:buBlip>
            </a:pPr>
            <a:r>
              <a:rPr lang="en-US" altLang="de-DE" sz="4000">
                <a:latin typeface="Comic Sans MS" pitchFamily="66" charset="0"/>
              </a:rPr>
              <a:t>Wir starten bei Null!</a:t>
            </a:r>
          </a:p>
          <a:p>
            <a:pPr marL="863600" indent="-406400" algn="l">
              <a:spcBef>
                <a:spcPts val="3600"/>
              </a:spcBef>
              <a:buSzPct val="66000"/>
              <a:buFontTx/>
              <a:buBlip>
                <a:blip r:embed="rId2"/>
              </a:buBlip>
            </a:pPr>
            <a:r>
              <a:rPr lang="en-US" altLang="de-DE" sz="4000">
                <a:latin typeface="Comic Sans MS" pitchFamily="66" charset="0"/>
              </a:rPr>
              <a:t>Analytische Fähigkeiten sind notwendig!</a:t>
            </a:r>
          </a:p>
          <a:p>
            <a:pPr marL="863600" indent="-406400" algn="l">
              <a:spcBef>
                <a:spcPts val="3600"/>
              </a:spcBef>
              <a:buSzPct val="66000"/>
              <a:buFontTx/>
              <a:buBlip>
                <a:blip r:embed="rId2"/>
              </a:buBlip>
            </a:pPr>
            <a:r>
              <a:rPr lang="en-US" altLang="de-DE" sz="4000">
                <a:solidFill>
                  <a:srgbClr val="D90B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Schlechte Noten in Mathematik und Naturwissenschaften weisen auf Defizite im analytischen Denken hin.</a:t>
            </a:r>
          </a:p>
          <a:p>
            <a:pPr marL="863600" indent="-406400" algn="l">
              <a:spcBef>
                <a:spcPts val="3600"/>
              </a:spcBef>
              <a:buSzPct val="66000"/>
              <a:buFontTx/>
              <a:buBlip>
                <a:blip r:embed="rId2"/>
              </a:buBlip>
            </a:pPr>
            <a:r>
              <a:rPr lang="en-US" altLang="de-DE" sz="4000">
                <a:latin typeface="Comic Sans MS" pitchFamily="66" charset="0"/>
              </a:rPr>
              <a:t>Informatiksystem ist hilfreich.</a:t>
            </a:r>
          </a:p>
          <a:p>
            <a:pPr marL="863600" indent="-406400" algn="l">
              <a:spcBef>
                <a:spcPts val="3600"/>
              </a:spcBef>
              <a:buSzPct val="66000"/>
              <a:buFontTx/>
              <a:buBlip>
                <a:blip r:embed="rId2"/>
              </a:buBlip>
            </a:pPr>
            <a:r>
              <a:rPr lang="en-US" altLang="de-DE" sz="4000">
                <a:latin typeface="Comic Sans MS" pitchFamily="66" charset="0"/>
              </a:rPr>
              <a:t>Es kann Freeware genutzt werden.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100" y="0"/>
            <a:ext cx="7607300" cy="1270000"/>
          </a:xfrm>
          <a:ln/>
        </p:spPr>
        <p:txBody>
          <a:bodyPr anchor="ctr"/>
          <a:lstStyle/>
          <a:p>
            <a:r>
              <a:rPr lang="en-US" altLang="de-DE">
                <a:latin typeface="Comic Sans MS" pitchFamily="66" charset="0"/>
              </a:rPr>
              <a:t>Voraussetzungen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0393216" presetClass="entr" presetSubtype="780192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0393216" presetClass="entr" presetSubtype="7856136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0393216" presetClass="entr" presetSubtype="7856136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0393216" presetClass="entr" presetSubtype="7856136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0393216" presetClass="entr" presetSubtype="7856136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0393216" presetClass="entr" presetSubtype="7856136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build="p" bldLvl="5" autoUpdateAnimBg="0"/>
      <p:bldP spid="174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825500" y="2933700"/>
            <a:ext cx="11366500" cy="3886200"/>
          </a:xfrm>
          <a:ln/>
        </p:spPr>
        <p:txBody>
          <a:bodyPr/>
          <a:lstStyle/>
          <a:p>
            <a:r>
              <a:rPr lang="en-US" altLang="de-DE" sz="5500">
                <a:latin typeface="Comic Sans MS" pitchFamily="66" charset="0"/>
              </a:rPr>
              <a:t>&gt;&gt;In der Informatik geht es genauso wenig um Computer wie in der Astronomie um Teleskope.&lt;&lt;</a:t>
            </a:r>
            <a:br>
              <a:rPr lang="en-US" altLang="de-DE" sz="5500">
                <a:latin typeface="Comic Sans MS" pitchFamily="66" charset="0"/>
              </a:rPr>
            </a:br>
            <a:r>
              <a:rPr lang="en-US" altLang="de-DE" sz="5500">
                <a:latin typeface="Comic Sans MS" pitchFamily="66" charset="0"/>
              </a:rPr>
              <a:t/>
            </a:r>
            <a:br>
              <a:rPr lang="en-US" altLang="de-DE" sz="5500">
                <a:latin typeface="Comic Sans MS" pitchFamily="66" charset="0"/>
              </a:rPr>
            </a:br>
            <a:r>
              <a:rPr lang="en-US" altLang="de-DE" sz="3000">
                <a:latin typeface="Comic Sans MS" pitchFamily="66" charset="0"/>
              </a:rPr>
              <a:t>Edsger Wybe Dijkstra (Informatiker, NL)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125312" presetClass="entr" presetSubtype="785626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"/>
          <p:cNvSpPr>
            <a:spLocks/>
          </p:cNvSpPr>
          <p:nvPr/>
        </p:nvSpPr>
        <p:spPr bwMode="auto">
          <a:xfrm>
            <a:off x="698500" y="1638300"/>
            <a:ext cx="11798300" cy="901700"/>
          </a:xfrm>
          <a:prstGeom prst="roundRect">
            <a:avLst>
              <a:gd name="adj" fmla="val 2112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de-DE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Chalkboard" pitchFamily="66" charset="0"/>
                <a:cs typeface="Chalkboard" pitchFamily="66" charset="0"/>
              </a:rPr>
              <a:t>Die fünf Säulen der Informatik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52700"/>
            <a:ext cx="22225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552700"/>
            <a:ext cx="22225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52700"/>
            <a:ext cx="22225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552700"/>
            <a:ext cx="22225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2552700"/>
            <a:ext cx="22225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28900" y="2552700"/>
            <a:ext cx="9220200" cy="4521200"/>
          </a:xfrm>
          <a:ln/>
        </p:spPr>
        <p:txBody>
          <a:bodyPr/>
          <a:lstStyle/>
          <a:p>
            <a:pPr marL="863600">
              <a:buFontTx/>
              <a:buBlip>
                <a:blip r:embed="rId2"/>
              </a:buBlip>
            </a:pPr>
            <a:r>
              <a:rPr lang="en-US" altLang="de-DE">
                <a:latin typeface="Comic Sans MS" pitchFamily="66" charset="0"/>
              </a:rPr>
              <a:t>Rechnerarchitektur, Grundlagen Elektronik, Schaltwerke/-netze,</a:t>
            </a:r>
            <a:r>
              <a:rPr lang="en-US" altLang="de-DE" sz="2400">
                <a:latin typeface="Comic Sans MS" pitchFamily="66" charset="0"/>
              </a:rPr>
              <a:t> </a:t>
            </a:r>
            <a:r>
              <a:rPr lang="en-US" altLang="de-DE">
                <a:latin typeface="Comic Sans MS" pitchFamily="66" charset="0"/>
              </a:rPr>
              <a:t>Logikgatter</a:t>
            </a:r>
            <a:br>
              <a:rPr lang="en-US" altLang="de-DE">
                <a:latin typeface="Comic Sans MS" pitchFamily="66" charset="0"/>
              </a:rPr>
            </a:br>
            <a:r>
              <a:rPr lang="en-US" altLang="de-DE">
                <a:latin typeface="Comic Sans MS" pitchFamily="66" charset="0"/>
              </a:rPr>
              <a:t>(</a:t>
            </a:r>
            <a:r>
              <a:rPr lang="en-US" altLang="de-DE" sz="2400">
                <a:latin typeface="Comic Sans MS" pitchFamily="66" charset="0"/>
              </a:rPr>
              <a:t>Im Wesentlichen in der Differenzierung Physik/Informatik ab Klasse 8)</a:t>
            </a:r>
            <a:endParaRPr lang="en-US" altLang="de-DE">
              <a:latin typeface="Comic Sans MS" pitchFamily="66" charset="0"/>
            </a:endParaRPr>
          </a:p>
          <a:p>
            <a:pPr marL="863600">
              <a:buFontTx/>
              <a:buBlip>
                <a:blip r:embed="rId2"/>
              </a:buBlip>
            </a:pPr>
            <a:r>
              <a:rPr lang="en-US" altLang="de-DE">
                <a:latin typeface="Comic Sans MS" pitchFamily="66" charset="0"/>
              </a:rPr>
              <a:t>Netzwerke </a:t>
            </a:r>
            <a:r>
              <a:rPr lang="en-US" altLang="de-DE" sz="2400">
                <a:latin typeface="Comic Sans MS" pitchFamily="66" charset="0"/>
              </a:rPr>
              <a:t>(Oberstufe)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52700"/>
            <a:ext cx="22225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8178944" presetClass="entr" presetSubtype="780169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8178944" presetClass="entr" presetSubtype="780169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28900" y="2552700"/>
            <a:ext cx="9220200" cy="4889500"/>
          </a:xfrm>
          <a:ln/>
        </p:spPr>
        <p:txBody>
          <a:bodyPr/>
          <a:lstStyle/>
          <a:p>
            <a:pPr marL="863600">
              <a:buFontTx/>
              <a:buBlip>
                <a:blip r:embed="rId2"/>
              </a:buBlip>
            </a:pPr>
            <a:r>
              <a:rPr lang="en-US" altLang="de-DE">
                <a:latin typeface="Comic Sans MS" pitchFamily="66" charset="0"/>
              </a:rPr>
              <a:t>Anwenderprogramme, Robotik/KI</a:t>
            </a:r>
            <a:r>
              <a:rPr lang="en-US" altLang="de-DE" sz="2400">
                <a:latin typeface="Comic Sans MS" pitchFamily="66" charset="0"/>
              </a:rPr>
              <a:t>, </a:t>
            </a:r>
            <a:r>
              <a:rPr lang="en-US" altLang="de-DE">
                <a:latin typeface="Comic Sans MS" pitchFamily="66" charset="0"/>
              </a:rPr>
              <a:t>Multimedia</a:t>
            </a:r>
            <a:r>
              <a:rPr lang="en-US" altLang="de-DE" sz="2400">
                <a:latin typeface="Comic Sans MS" pitchFamily="66" charset="0"/>
              </a:rPr>
              <a:t>, </a:t>
            </a:r>
            <a:r>
              <a:rPr lang="en-US" altLang="de-DE">
                <a:latin typeface="Comic Sans MS" pitchFamily="66" charset="0"/>
              </a:rPr>
              <a:t>Simulation</a:t>
            </a:r>
            <a:br>
              <a:rPr lang="en-US" altLang="de-DE">
                <a:latin typeface="Comic Sans MS" pitchFamily="66" charset="0"/>
              </a:rPr>
            </a:br>
            <a:r>
              <a:rPr lang="en-US" altLang="de-DE" sz="2400">
                <a:latin typeface="Comic Sans MS" pitchFamily="66" charset="0"/>
              </a:rPr>
              <a:t>(Auch im Wesentlichen in der Differenzierung Physik/Informatik ab Klasse 8)</a:t>
            </a:r>
            <a:endParaRPr lang="en-US" altLang="de-DE">
              <a:latin typeface="Comic Sans MS" pitchFamily="66" charset="0"/>
            </a:endParaRPr>
          </a:p>
          <a:p>
            <a:pPr marL="863600">
              <a:buFontTx/>
              <a:buBlip>
                <a:blip r:embed="rId2"/>
              </a:buBlip>
            </a:pPr>
            <a:r>
              <a:rPr lang="en-US" altLang="de-DE">
                <a:latin typeface="Comic Sans MS" pitchFamily="66" charset="0"/>
              </a:rPr>
              <a:t>Kombination mit anderen Fächern</a:t>
            </a:r>
            <a:br>
              <a:rPr lang="en-US" altLang="de-DE">
                <a:latin typeface="Comic Sans MS" pitchFamily="66" charset="0"/>
              </a:rPr>
            </a:br>
            <a:r>
              <a:rPr lang="en-US" altLang="de-DE" sz="2400">
                <a:latin typeface="Comic Sans MS" pitchFamily="66" charset="0"/>
              </a:rPr>
              <a:t>(z.B. Geoinformatik)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52700"/>
            <a:ext cx="22225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8179328" presetClass="entr" presetSubtype="785638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8179328" presetClass="entr" presetSubtype="785638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 bldLvl="5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el &amp; Untertite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lnDef>
  </a:objectDefaults>
  <a:extraClrSchemeLst>
    <a:extraClrScheme>
      <a:clrScheme name="Titel &amp; Unter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el, Aufzählung &amp; F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Aufzählung &amp; Foto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lnDef>
  </a:objectDefaults>
  <a:extraClrSchemeLst>
    <a:extraClrScheme>
      <a:clrScheme name="Titel, Aufzählung &amp;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&amp; Aufzählung - Rech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Recht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lnDef>
  </a:objectDefaults>
  <a:extraClrSchemeLst>
    <a:extraClrScheme>
      <a:clrScheme name="Titel &amp; Aufzählung - Rech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Aufzählung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fzählung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lnDef>
  </a:objectDefaults>
  <a:extraClrSchemeLst>
    <a:extraClrScheme>
      <a:clrScheme name="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&amp; Aufzählung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lnDef>
  </a:objectDefaults>
  <a:extraClrSchemeLst>
    <a:extraClrScheme>
      <a:clrScheme name="Titel &amp; 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to - Vertik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lnDef>
  </a:objectDefaults>
  <a:extraClrSchemeLst>
    <a:extraClrScheme>
      <a:clrScheme name="Foto - Vertik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el &amp; Aufzählung - Link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Link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lnDef>
  </a:objectDefaults>
  <a:extraClrSchemeLst>
    <a:extraClrScheme>
      <a:clrScheme name="Titel &amp; Aufzählung - Lin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lnDef>
  </a:objectDefaults>
  <a:extraClrSchemeLst>
    <a:extraClrScheme>
      <a:clrScheme name="F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el - Obe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Oben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lnDef>
  </a:objectDefaults>
  <a:extraClrSchemeLst>
    <a:extraClrScheme>
      <a:clrScheme name="Titel - Ob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e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el - Mitt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Mitte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lnDef>
  </a:objectDefaults>
  <a:extraClrSchemeLst>
    <a:extraClrScheme>
      <a:clrScheme name="Titel - Mit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el &amp; Aufzählung - 2 Spalte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2 Spalten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pitchFamily="66" charset="0"/>
            <a:ea typeface="ヒラギノ角ゴ Pro W3" charset="0"/>
            <a:cs typeface="ヒラギノ角ゴ Pro W3" charset="0"/>
            <a:sym typeface="Chalkboard" pitchFamily="66" charset="0"/>
          </a:defRPr>
        </a:defPPr>
      </a:lstStyle>
    </a:lnDef>
  </a:objectDefaults>
  <a:extraClrSchemeLst>
    <a:extraClrScheme>
      <a:clrScheme name="Titel &amp; Aufzählung - 2 Spalt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221</Words>
  <Characters>0</Characters>
  <Application>Microsoft Office PowerPoint</Application>
  <PresentationFormat>Benutzerdefiniert</PresentationFormat>
  <Lines>0</Lines>
  <Paragraphs>51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12</vt:i4>
      </vt:variant>
      <vt:variant>
        <vt:lpstr>Folientitel</vt:lpstr>
      </vt:variant>
      <vt:variant>
        <vt:i4>15</vt:i4>
      </vt:variant>
    </vt:vector>
  </HeadingPairs>
  <TitlesOfParts>
    <vt:vector size="34" baseType="lpstr">
      <vt:lpstr>Chalkboard</vt:lpstr>
      <vt:lpstr>Chalkboard Bold</vt:lpstr>
      <vt:lpstr>Comic Sans MS</vt:lpstr>
      <vt:lpstr>Courier</vt:lpstr>
      <vt:lpstr>Courier New</vt:lpstr>
      <vt:lpstr>ヒラギノ角ゴ Pro W3</vt:lpstr>
      <vt:lpstr>ヒラギノ角ゴ Pro W6</vt:lpstr>
      <vt:lpstr>Titel &amp; Untertitel</vt:lpstr>
      <vt:lpstr>Titel &amp; Aufzählung</vt:lpstr>
      <vt:lpstr>Foto - Vertikal</vt:lpstr>
      <vt:lpstr>Titel &amp; Aufzählung - Links</vt:lpstr>
      <vt:lpstr>Foto - Horizontal</vt:lpstr>
      <vt:lpstr>Titel - Oben</vt:lpstr>
      <vt:lpstr>Leer</vt:lpstr>
      <vt:lpstr>Titel - Mitte</vt:lpstr>
      <vt:lpstr>Titel &amp; Aufzählung - 2 Spalten</vt:lpstr>
      <vt:lpstr>Titel, Aufzählung &amp; Foto</vt:lpstr>
      <vt:lpstr>Titel &amp; Aufzählung - Rechts</vt:lpstr>
      <vt:lpstr>Aufzählung</vt:lpstr>
      <vt:lpstr>Kurswahlen Einführungsphase</vt:lpstr>
      <vt:lpstr>Was ist Informatik?</vt:lpstr>
      <vt:lpstr>PowerPoint-Präsentation</vt:lpstr>
      <vt:lpstr>Informatik ist die Lehre vom rationalen Umgang mit Information und von der Konstruktion informationsverarbeitender Maschinen.</vt:lpstr>
      <vt:lpstr>Voraussetzungen</vt:lpstr>
      <vt:lpstr>&gt;&gt;In der Informatik geht es genauso wenig um Computer wie in der Astronomie um Teleskope.&lt;&lt;  Edsger Wybe Dijkstra (Informatiker, NL)</vt:lpstr>
      <vt:lpstr>PowerPoint-Präsentation</vt:lpstr>
      <vt:lpstr>PowerPoint-Präsentation</vt:lpstr>
      <vt:lpstr>PowerPoint-Präsentation</vt:lpstr>
      <vt:lpstr>PowerPoint-Präsentation</vt:lpstr>
      <vt:lpstr>Selbst-Test</vt:lpstr>
      <vt:lpstr>PowerPoint-Präsentation</vt:lpstr>
      <vt:lpstr>PowerPoint-Präsentation</vt:lpstr>
      <vt:lpstr>PowerPoint-Präsentation</vt:lpstr>
      <vt:lpstr>Zunehmende Bedeutung der Informatik in unserer Gesellschaft  Ein Berufsfeld mit Zukunft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Kurswahlen Einführungsphase</dc:title>
  <dc:creator>Home</dc:creator>
  <cp:lastModifiedBy>Benutzerkonto</cp:lastModifiedBy>
  <cp:revision>4</cp:revision>
  <dcterms:modified xsi:type="dcterms:W3CDTF">2020-01-19T17:05:56Z</dcterms:modified>
</cp:coreProperties>
</file>