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CB382-A9F5-449F-A360-5A7178C63F89}" type="datetimeFigureOut">
              <a:rPr lang="de-DE" smtClean="0"/>
              <a:t>23.01.2022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6D4B1-27D2-4215-9FB4-553802D34A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38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D4B1-27D2-4215-9FB4-553802D34AE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681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489D87-3BD6-4CC8-A1CE-1DF9000285F1}" type="datetime1">
              <a:rPr lang="de-DE" smtClean="0"/>
              <a:t>23.01.2022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2482-C27A-4D81-9F3C-57503D9AD724}" type="datetime1">
              <a:rPr lang="de-DE" smtClean="0"/>
              <a:t>23.01.2022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02E290-168D-47F4-AE42-08537938B724}" type="datetime1">
              <a:rPr lang="de-DE" smtClean="0"/>
              <a:t>23.01.2022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115B-8295-44CA-A450-EE5DDD60CD07}" type="datetime1">
              <a:rPr lang="de-DE" smtClean="0"/>
              <a:t>23.01.2022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B87-5DFF-41F4-9D5A-61C54B0E0EAA}" type="datetime1">
              <a:rPr lang="de-DE" smtClean="0"/>
              <a:t>23.01.2022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2011D4-5170-45A0-B190-EFC2A89C1612}" type="datetime1">
              <a:rPr lang="de-DE" smtClean="0"/>
              <a:t>23.01.2022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0126CA-91B1-41CD-8016-6478EE917828}" type="datetime1">
              <a:rPr lang="de-DE" smtClean="0"/>
              <a:t>23.01.2022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9C0F-DD45-489F-A293-0DE21EC2E412}" type="datetime1">
              <a:rPr lang="de-DE" smtClean="0"/>
              <a:t>23.01.2022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DAA9-1CCB-4758-9DE3-9459FD2C0C8C}" type="datetime1">
              <a:rPr lang="de-DE" smtClean="0"/>
              <a:t>23.01.2022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70DD-F8CE-4BFF-9104-6C0C69363449}" type="datetime1">
              <a:rPr lang="de-DE" smtClean="0"/>
              <a:t>23.01.2022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8E6EB6-A23A-4DD9-AC4C-16BCBFE44FFD}" type="datetime1">
              <a:rPr lang="de-DE" smtClean="0"/>
              <a:t>23.01.2022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774BC9-2514-4AFE-B248-3A415FA97750}" type="datetime1">
              <a:rPr lang="de-DE" smtClean="0"/>
              <a:t>23.01.2022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4C10C8-D010-40A5-B326-03126B2410B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53400" cy="990600"/>
          </a:xfrm>
        </p:spPr>
        <p:txBody>
          <a:bodyPr>
            <a:normAutofit/>
          </a:bodyPr>
          <a:lstStyle/>
          <a:p>
            <a:r>
              <a:rPr lang="de-DE" dirty="0" smtClean="0">
                <a:cs typeface="Times New Roman" pitchFamily="18" charset="0"/>
              </a:rPr>
              <a:t> 		Leistungskurs Geschichte</a:t>
            </a:r>
            <a:endParaRPr lang="de-DE" dirty="0"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de-DE" sz="3000" i="1" dirty="0" smtClean="0">
                <a:cs typeface="Times New Roman" pitchFamily="18" charset="0"/>
              </a:rPr>
              <a:t>„Deutschland bekennt sich zu Völkermord an Herero und </a:t>
            </a:r>
            <a:r>
              <a:rPr lang="de-DE" sz="3000" i="1" dirty="0" err="1" smtClean="0">
                <a:cs typeface="Times New Roman" pitchFamily="18" charset="0"/>
              </a:rPr>
              <a:t>Nama</a:t>
            </a:r>
            <a:r>
              <a:rPr lang="de-DE" sz="3000" i="1" dirty="0" smtClean="0">
                <a:cs typeface="Times New Roman" pitchFamily="18" charset="0"/>
              </a:rPr>
              <a:t>“ </a:t>
            </a:r>
            <a:r>
              <a:rPr lang="de-DE" sz="3000" dirty="0" smtClean="0">
                <a:cs typeface="Times New Roman" pitchFamily="18" charset="0"/>
              </a:rPr>
              <a:t>(Frankfurter Rundschau, Mai 2021)</a:t>
            </a:r>
          </a:p>
          <a:p>
            <a:endParaRPr lang="de-DE" sz="3000" dirty="0" smtClean="0">
              <a:cs typeface="Times New Roman" pitchFamily="18" charset="0"/>
            </a:endParaRPr>
          </a:p>
          <a:p>
            <a:r>
              <a:rPr lang="de-DE" sz="3000" i="1" dirty="0" smtClean="0">
                <a:cs typeface="Times New Roman" pitchFamily="18" charset="0"/>
              </a:rPr>
              <a:t>„Freiheit und Demokratie müssen erkämpft werden“ </a:t>
            </a:r>
            <a:r>
              <a:rPr lang="de-DE" sz="3000" dirty="0" smtClean="0">
                <a:cs typeface="Times New Roman" pitchFamily="18" charset="0"/>
              </a:rPr>
              <a:t>(Süddeutsche Zeitung, 13. August 2021 anlässlich des 60. Jahrestags des Mauerbaus)</a:t>
            </a:r>
          </a:p>
          <a:p>
            <a:endParaRPr lang="de-DE" sz="3000" dirty="0" smtClean="0">
              <a:cs typeface="Times New Roman" pitchFamily="18" charset="0"/>
            </a:endParaRPr>
          </a:p>
          <a:p>
            <a:r>
              <a:rPr lang="de-DE" sz="3000" i="1" dirty="0" smtClean="0">
                <a:cs typeface="Times New Roman" pitchFamily="18" charset="0"/>
              </a:rPr>
              <a:t>„100 Jahre Frauenwahlrecht: Der Weg hat noch kein Ende“ </a:t>
            </a:r>
            <a:r>
              <a:rPr lang="de-DE" sz="3000" dirty="0" smtClean="0">
                <a:cs typeface="Times New Roman" pitchFamily="18" charset="0"/>
              </a:rPr>
              <a:t>(Der Tagesspiegel, November 2018)</a:t>
            </a:r>
          </a:p>
          <a:p>
            <a:endParaRPr lang="de-DE" sz="3000" i="1" dirty="0">
              <a:cs typeface="Times New Roman" pitchFamily="18" charset="0"/>
            </a:endParaRPr>
          </a:p>
        </p:txBody>
      </p:sp>
      <p:pic>
        <p:nvPicPr>
          <p:cNvPr id="4" name="Grafik 3" descr="Schul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7" y="548680"/>
            <a:ext cx="2016224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0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>
                <a:cs typeface="Times New Roman" pitchFamily="18" charset="0"/>
              </a:rPr>
              <a:t>Warum Geschichte?</a:t>
            </a:r>
          </a:p>
          <a:p>
            <a:r>
              <a:rPr lang="de-DE" dirty="0" smtClean="0">
                <a:cs typeface="Times New Roman" pitchFamily="18" charset="0"/>
              </a:rPr>
              <a:t>Geschichte ist nichts Abgeschlossenes</a:t>
            </a:r>
          </a:p>
          <a:p>
            <a:endParaRPr lang="de-DE" dirty="0" smtClean="0">
              <a:cs typeface="Times New Roman" pitchFamily="18" charset="0"/>
            </a:endParaRPr>
          </a:p>
          <a:p>
            <a:r>
              <a:rPr lang="de-DE" dirty="0" smtClean="0">
                <a:cs typeface="Times New Roman" pitchFamily="18" charset="0"/>
              </a:rPr>
              <a:t>Kenntnisse in Geschichte sind für die Orientierung in der Gesellschaft/Politik hilfreich</a:t>
            </a:r>
          </a:p>
          <a:p>
            <a:endParaRPr lang="de-DE" dirty="0" smtClean="0">
              <a:cs typeface="Times New Roman" pitchFamily="18" charset="0"/>
            </a:endParaRPr>
          </a:p>
          <a:p>
            <a:r>
              <a:rPr lang="de-DE" dirty="0" smtClean="0">
                <a:cs typeface="Times New Roman" pitchFamily="18" charset="0"/>
              </a:rPr>
              <a:t>Geschichte wird als wichtiger Teil der Allgemeinbildung angesehen</a:t>
            </a:r>
          </a:p>
          <a:p>
            <a:endParaRPr lang="de-DE" dirty="0" smtClean="0">
              <a:cs typeface="Times New Roman" pitchFamily="18" charset="0"/>
            </a:endParaRPr>
          </a:p>
          <a:p>
            <a:r>
              <a:rPr lang="de-DE" dirty="0" smtClean="0">
                <a:cs typeface="Times New Roman" pitchFamily="18" charset="0"/>
              </a:rPr>
              <a:t>Geschichte macht Spaß!</a:t>
            </a:r>
          </a:p>
          <a:p>
            <a:pPr marL="0" indent="0">
              <a:buNone/>
            </a:pPr>
            <a:endParaRPr lang="de-DE" dirty="0">
              <a:cs typeface="Times New Roman" pitchFamily="18" charset="0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39552" y="11663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cs typeface="Times New Roman" pitchFamily="18" charset="0"/>
              </a:rPr>
              <a:t> 		Leistungskurs Geschichte</a:t>
            </a:r>
            <a:endParaRPr lang="de-DE" dirty="0">
              <a:cs typeface="Times New Roman" pitchFamily="18" charset="0"/>
            </a:endParaRPr>
          </a:p>
        </p:txBody>
      </p:sp>
      <p:pic>
        <p:nvPicPr>
          <p:cNvPr id="7" name="Grafik 6" descr="Schul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7" y="548680"/>
            <a:ext cx="2016224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69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100" b="1" dirty="0" smtClean="0"/>
              <a:t>Inhalte des Faches in der Oberstufe: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285750" indent="-285750">
              <a:buFont typeface="Arial" pitchFamily="34" charset="0"/>
              <a:buChar char="•"/>
            </a:pPr>
            <a:endParaRPr lang="de-DE" sz="3200" dirty="0" smtClean="0"/>
          </a:p>
          <a:p>
            <a:pPr marL="285750" indent="-285750">
              <a:buFont typeface="Arial" pitchFamily="34" charset="0"/>
              <a:buChar char="•"/>
            </a:pPr>
            <a:endParaRPr lang="de-DE" sz="3200" dirty="0" smtClean="0"/>
          </a:p>
          <a:p>
            <a:pPr>
              <a:buFont typeface="Wingdings" pitchFamily="2" charset="2"/>
              <a:buChar char="Ø"/>
            </a:pPr>
            <a:r>
              <a:rPr lang="de-DE" sz="3100" dirty="0"/>
              <a:t>Inhalte der 8./9. Klasse werden vertieft wiederholt bzw. erweitert</a:t>
            </a:r>
            <a:endParaRPr lang="de-DE" sz="3100" b="1" dirty="0"/>
          </a:p>
          <a:p>
            <a:pPr>
              <a:buFont typeface="Wingdings" pitchFamily="2" charset="2"/>
              <a:buChar char="Ø"/>
            </a:pPr>
            <a:r>
              <a:rPr lang="de-DE" sz="3100" dirty="0" smtClean="0"/>
              <a:t>Fokus auf neuerer Geschichte</a:t>
            </a:r>
            <a:endParaRPr lang="de-DE" sz="3100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6060"/>
              </p:ext>
            </p:extLst>
          </p:nvPr>
        </p:nvGraphicFramePr>
        <p:xfrm>
          <a:off x="1259632" y="2132856"/>
          <a:ext cx="6096000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4151784"/>
              </a:tblGrid>
              <a:tr h="32089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dirty="0" smtClean="0"/>
                        <a:t>Jahrgangsstufe</a:t>
                      </a: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Inhalte </a:t>
                      </a:r>
                      <a:endParaRPr lang="de-DE" dirty="0"/>
                    </a:p>
                  </a:txBody>
                  <a:tcPr/>
                </a:tc>
              </a:tr>
              <a:tr h="723844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800" dirty="0" smtClean="0"/>
                        <a:t>Q 1.1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19. Jahrhundert: 48er Revolution, Kaiserreich, Imperialismus</a:t>
                      </a:r>
                    </a:p>
                  </a:txBody>
                  <a:tcPr/>
                </a:tc>
              </a:tr>
              <a:tr h="802226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800" dirty="0" smtClean="0"/>
                        <a:t>Q 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20. Jahrhundert: Erster Weltkrieg, Weimarer Republik, Aufstieg</a:t>
                      </a:r>
                      <a:r>
                        <a:rPr lang="de-DE" sz="1800" baseline="0" dirty="0" smtClean="0"/>
                        <a:t> des </a:t>
                      </a:r>
                      <a:r>
                        <a:rPr lang="de-DE" sz="1800" dirty="0" smtClean="0"/>
                        <a:t>Nationalsozialismus</a:t>
                      </a:r>
                      <a:endParaRPr lang="de-DE" dirty="0"/>
                    </a:p>
                  </a:txBody>
                  <a:tcPr/>
                </a:tc>
              </a:tr>
              <a:tr h="35302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800" dirty="0" smtClean="0"/>
                        <a:t>Q 2.1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Die Herrschaft des Nationalsozialismus</a:t>
                      </a:r>
                    </a:p>
                  </a:txBody>
                  <a:tcPr/>
                </a:tc>
              </a:tr>
              <a:tr h="654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Q 2.2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Deutschland nach 1945, Friedensschlüsse in der Moderne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el 1"/>
          <p:cNvSpPr txBox="1">
            <a:spLocks/>
          </p:cNvSpPr>
          <p:nvPr/>
        </p:nvSpPr>
        <p:spPr>
          <a:xfrm>
            <a:off x="539552" y="11663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cs typeface="Times New Roman" pitchFamily="18" charset="0"/>
              </a:rPr>
              <a:t> 		Leistungskurs Geschichte</a:t>
            </a:r>
            <a:endParaRPr lang="de-DE" dirty="0">
              <a:cs typeface="Times New Roman" pitchFamily="18" charset="0"/>
            </a:endParaRPr>
          </a:p>
        </p:txBody>
      </p:sp>
      <p:pic>
        <p:nvPicPr>
          <p:cNvPr id="9" name="Grafik 8" descr="Schul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7" y="548680"/>
            <a:ext cx="2016224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46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 smtClean="0"/>
              <a:t>Anforderungen an die Schüler*innen</a:t>
            </a:r>
          </a:p>
          <a:p>
            <a:pPr marL="0" indent="0">
              <a:buNone/>
            </a:pPr>
            <a:endParaRPr lang="de-DE" b="1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Interesse an historischen Sachverhalten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s</a:t>
            </a:r>
            <a:r>
              <a:rPr lang="de-DE" dirty="0" smtClean="0"/>
              <a:t>teigert die Motivation </a:t>
            </a:r>
          </a:p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Lesekompetenz: Umgang mit historischen Quellen und Darstellungstexten </a:t>
            </a:r>
          </a:p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Quellenanalyse (u.a. Inhalt der Klausuren) als zentrales Element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39552" y="11663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cs typeface="Times New Roman" pitchFamily="18" charset="0"/>
              </a:rPr>
              <a:t> 		Leistungskurs Geschichte</a:t>
            </a:r>
            <a:endParaRPr lang="de-DE" dirty="0">
              <a:cs typeface="Times New Roman" pitchFamily="18" charset="0"/>
            </a:endParaRPr>
          </a:p>
        </p:txBody>
      </p:sp>
      <p:pic>
        <p:nvPicPr>
          <p:cNvPr id="7" name="Grafik 6" descr="Schul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7" y="548680"/>
            <a:ext cx="2016224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89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514116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e-DE" sz="6100" b="1" dirty="0" smtClean="0"/>
              <a:t>Lernerfolg/ „gute Noten“ im Geschichtsunterricht: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sz="6100" dirty="0" smtClean="0"/>
              <a:t>Klausuren: Analyse von Quellen, Karikaturen oder Darstellungstexten (Texte von Historiker*innen)</a:t>
            </a:r>
          </a:p>
          <a:p>
            <a:pPr marL="0" indent="0">
              <a:buNone/>
            </a:pPr>
            <a:endParaRPr lang="de-DE" sz="4000" dirty="0" smtClean="0"/>
          </a:p>
          <a:p>
            <a:pPr lvl="1"/>
            <a:r>
              <a:rPr lang="de-DE" sz="5100" dirty="0" smtClean="0"/>
              <a:t>dreiteilige Aufgabenstellung:</a:t>
            </a:r>
          </a:p>
          <a:p>
            <a:pPr marL="1200150" lvl="2" indent="-514350">
              <a:buFont typeface="+mj-lt"/>
              <a:buAutoNum type="arabicPeriod"/>
            </a:pPr>
            <a:r>
              <a:rPr lang="de-DE" sz="5000" dirty="0" smtClean="0"/>
              <a:t>Analyse der Quelle/ der Karikatur/ des Darstellungstextes </a:t>
            </a:r>
          </a:p>
          <a:p>
            <a:pPr marL="1200150" lvl="2" indent="-514350">
              <a:buFont typeface="+mj-lt"/>
              <a:buAutoNum type="arabicPeriod"/>
            </a:pPr>
            <a:r>
              <a:rPr lang="de-DE" sz="5000" dirty="0" smtClean="0"/>
              <a:t>Einordnung in den historischen Kontext</a:t>
            </a:r>
          </a:p>
          <a:p>
            <a:pPr marL="1200150" lvl="2" indent="-514350">
              <a:buFont typeface="+mj-lt"/>
              <a:buAutoNum type="arabicPeriod"/>
            </a:pPr>
            <a:r>
              <a:rPr lang="de-DE" sz="5000" dirty="0" smtClean="0"/>
              <a:t>eigene Beurteilung </a:t>
            </a:r>
          </a:p>
          <a:p>
            <a:pPr marL="685800" lvl="2" indent="0">
              <a:buNone/>
            </a:pPr>
            <a:endParaRPr lang="de-DE" dirty="0" smtClean="0"/>
          </a:p>
          <a:p>
            <a:pPr lvl="2"/>
            <a:endParaRPr lang="de-DE" dirty="0"/>
          </a:p>
          <a:p>
            <a:pPr lvl="2"/>
            <a:endParaRPr lang="de-DE" dirty="0" smtClean="0"/>
          </a:p>
          <a:p>
            <a:r>
              <a:rPr lang="de-DE" sz="6000" b="1" dirty="0" smtClean="0"/>
              <a:t>Fähigkeit der Textanalyse und Interesse an historischen Zusammenhängen </a:t>
            </a:r>
          </a:p>
          <a:p>
            <a:r>
              <a:rPr lang="de-DE" sz="6000" b="1" dirty="0" smtClean="0"/>
              <a:t>Faktenwissen ist zwar notwendig, steht aber nicht im Zentrum des Unterrichts</a:t>
            </a:r>
            <a:endParaRPr lang="de-DE" sz="6000" b="1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39552" y="11663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cs typeface="Times New Roman" pitchFamily="18" charset="0"/>
              </a:rPr>
              <a:t> 		Leistungskurs Geschichte</a:t>
            </a:r>
            <a:endParaRPr lang="de-DE" dirty="0">
              <a:cs typeface="Times New Roman" pitchFamily="18" charset="0"/>
            </a:endParaRPr>
          </a:p>
        </p:txBody>
      </p:sp>
      <p:pic>
        <p:nvPicPr>
          <p:cNvPr id="7" name="Grafik 6" descr="Schul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7" y="548680"/>
            <a:ext cx="2016224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328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Fazit:</a:t>
            </a:r>
          </a:p>
          <a:p>
            <a:pPr marL="0" indent="0">
              <a:buNone/>
            </a:pPr>
            <a:r>
              <a:rPr lang="de-DE" b="1" dirty="0" smtClean="0"/>
              <a:t>Wählt Geschichte! Wenn ihr..</a:t>
            </a:r>
          </a:p>
          <a:p>
            <a:pPr marL="0" indent="0">
              <a:buNone/>
            </a:pPr>
            <a:endParaRPr lang="de-DE" b="1" dirty="0" smtClean="0"/>
          </a:p>
          <a:p>
            <a:pPr lvl="1"/>
            <a:r>
              <a:rPr lang="de-DE" dirty="0" smtClean="0"/>
              <a:t>euch für die neuere Geschichte interessiert </a:t>
            </a:r>
          </a:p>
          <a:p>
            <a:pPr lvl="1"/>
            <a:endParaRPr lang="de-DE" dirty="0"/>
          </a:p>
          <a:p>
            <a:pPr lvl="1"/>
            <a:r>
              <a:rPr lang="de-DE" dirty="0" smtClean="0"/>
              <a:t>Texte analysieren könnt 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b</a:t>
            </a:r>
            <a:r>
              <a:rPr lang="de-DE" dirty="0" smtClean="0"/>
              <a:t>ereit seid, auch längere und herausfordernde Texte in der Hausaugabe vorzubereiten</a:t>
            </a:r>
          </a:p>
          <a:p>
            <a:pPr lvl="1"/>
            <a:endParaRPr lang="de-DE" b="1" dirty="0"/>
          </a:p>
          <a:p>
            <a:pPr lvl="1"/>
            <a:endParaRPr lang="de-DE" b="1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39552" y="11663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cs typeface="Times New Roman" pitchFamily="18" charset="0"/>
              </a:rPr>
              <a:t> 		Leistungskurs Geschichte</a:t>
            </a:r>
            <a:endParaRPr lang="de-DE" dirty="0">
              <a:cs typeface="Times New Roman" pitchFamily="18" charset="0"/>
            </a:endParaRPr>
          </a:p>
        </p:txBody>
      </p:sp>
      <p:pic>
        <p:nvPicPr>
          <p:cNvPr id="7" name="Grafik 6" descr="Schul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7" y="548680"/>
            <a:ext cx="2016224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5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288</Words>
  <Application>Microsoft Office PowerPoint</Application>
  <PresentationFormat>Bildschirmpräsentation (4:3)</PresentationFormat>
  <Paragraphs>71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Galathea</vt:lpstr>
      <vt:lpstr>   Leistungskurs Geschichte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Julian Glaremin</dc:creator>
  <cp:lastModifiedBy>Julian Glaremin</cp:lastModifiedBy>
  <cp:revision>19</cp:revision>
  <dcterms:created xsi:type="dcterms:W3CDTF">2022-01-23T08:55:51Z</dcterms:created>
  <dcterms:modified xsi:type="dcterms:W3CDTF">2022-01-23T20:07:37Z</dcterms:modified>
</cp:coreProperties>
</file>